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72" r:id="rId11"/>
    <p:sldId id="267" r:id="rId12"/>
    <p:sldId id="265" r:id="rId13"/>
    <p:sldId id="266"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18B896B-C15C-4FA4-8A52-90EB9A17D139}" type="datetimeFigureOut">
              <a:rPr lang="en-US" smtClean="0"/>
              <a:t>8/1/2014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CFBD075-26ED-48BD-8C5F-2FBF3E2EF56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8B896B-C15C-4FA4-8A52-90EB9A17D139}" type="datetimeFigureOut">
              <a:rPr lang="en-US" smtClean="0"/>
              <a:t>8/1/2014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BD075-26ED-48BD-8C5F-2FBF3E2EF5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8B896B-C15C-4FA4-8A52-90EB9A17D139}" type="datetimeFigureOut">
              <a:rPr lang="en-US" smtClean="0"/>
              <a:t>8/1/2014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BD075-26ED-48BD-8C5F-2FBF3E2EF5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8B896B-C15C-4FA4-8A52-90EB9A17D139}" type="datetimeFigureOut">
              <a:rPr lang="en-US" smtClean="0"/>
              <a:t>8/1/2014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BD075-26ED-48BD-8C5F-2FBF3E2EF56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8B896B-C15C-4FA4-8A52-90EB9A17D139}" type="datetimeFigureOut">
              <a:rPr lang="en-US" smtClean="0"/>
              <a:t>8/1/2014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BD075-26ED-48BD-8C5F-2FBF3E2EF56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8B896B-C15C-4FA4-8A52-90EB9A17D139}" type="datetimeFigureOut">
              <a:rPr lang="en-US" smtClean="0"/>
              <a:t>8/1/2014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FBD075-26ED-48BD-8C5F-2FBF3E2EF56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18B896B-C15C-4FA4-8A52-90EB9A17D139}" type="datetimeFigureOut">
              <a:rPr lang="en-US" smtClean="0"/>
              <a:t>8/1/2014</a:t>
            </a:fld>
            <a:endParaRPr lang="en-US"/>
          </a:p>
        </p:txBody>
      </p:sp>
      <p:sp>
        <p:nvSpPr>
          <p:cNvPr id="27" name="Slide Number Placeholder 26"/>
          <p:cNvSpPr>
            <a:spLocks noGrp="1"/>
          </p:cNvSpPr>
          <p:nvPr>
            <p:ph type="sldNum" sz="quarter" idx="11"/>
          </p:nvPr>
        </p:nvSpPr>
        <p:spPr/>
        <p:txBody>
          <a:bodyPr rtlCol="0"/>
          <a:lstStyle/>
          <a:p>
            <a:fld id="{BCFBD075-26ED-48BD-8C5F-2FBF3E2EF56E}"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18B896B-C15C-4FA4-8A52-90EB9A17D139}" type="datetimeFigureOut">
              <a:rPr lang="en-US" smtClean="0"/>
              <a:t>8/1/2014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CFBD075-26ED-48BD-8C5F-2FBF3E2EF56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B896B-C15C-4FA4-8A52-90EB9A17D139}" type="datetimeFigureOut">
              <a:rPr lang="en-US" smtClean="0"/>
              <a:t>8/1/2014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FBD075-26ED-48BD-8C5F-2FBF3E2EF5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8B896B-C15C-4FA4-8A52-90EB9A17D139}" type="datetimeFigureOut">
              <a:rPr lang="en-US" smtClean="0"/>
              <a:t>8/1/2014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FBD075-26ED-48BD-8C5F-2FBF3E2EF56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8B896B-C15C-4FA4-8A52-90EB9A17D139}" type="datetimeFigureOut">
              <a:rPr lang="en-US" smtClean="0"/>
              <a:t>8/1/2014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FBD075-26ED-48BD-8C5F-2FBF3E2EF56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18B896B-C15C-4FA4-8A52-90EB9A17D139}" type="datetimeFigureOut">
              <a:rPr lang="en-US" smtClean="0"/>
              <a:t>8/1/2014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CFBD075-26ED-48BD-8C5F-2FBF3E2EF56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rodriguez@esc17.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Creating Real Parent Engagement</a:t>
            </a:r>
            <a:br>
              <a:rPr lang="en-US" b="1" dirty="0"/>
            </a:br>
            <a:r>
              <a:rPr lang="en-US" b="1" dirty="0"/>
              <a:t>in Our Schools</a:t>
            </a:r>
            <a:endParaRPr lang="en-US" b="1" dirty="0"/>
          </a:p>
        </p:txBody>
      </p:sp>
      <p:sp>
        <p:nvSpPr>
          <p:cNvPr id="3" name="Subtitle 2"/>
          <p:cNvSpPr>
            <a:spLocks noGrp="1"/>
          </p:cNvSpPr>
          <p:nvPr>
            <p:ph type="subTitle" idx="1"/>
          </p:nvPr>
        </p:nvSpPr>
        <p:spPr/>
        <p:txBody>
          <a:bodyPr/>
          <a:lstStyle/>
          <a:p>
            <a:r>
              <a:rPr lang="en-US" dirty="0" smtClean="0"/>
              <a:t>Francisco Rodriguez</a:t>
            </a:r>
          </a:p>
          <a:p>
            <a:r>
              <a:rPr lang="en-US" i="1" dirty="0"/>
              <a:t> </a:t>
            </a:r>
            <a:r>
              <a:rPr lang="en-US" i="1" dirty="0" smtClean="0"/>
              <a:t> Education Specialist</a:t>
            </a:r>
          </a:p>
          <a:p>
            <a:r>
              <a:rPr lang="en-US" i="1" dirty="0"/>
              <a:t> </a:t>
            </a:r>
            <a:r>
              <a:rPr lang="en-US" i="1" dirty="0" smtClean="0"/>
              <a:t> </a:t>
            </a:r>
            <a:r>
              <a:rPr lang="en-US" i="1" dirty="0" smtClean="0">
                <a:hlinkClick r:id="rId2"/>
              </a:rPr>
              <a:t>frodriguez@esc17.net</a:t>
            </a:r>
            <a:endParaRPr lang="en-US" i="1" dirty="0" smtClean="0"/>
          </a:p>
          <a:p>
            <a:r>
              <a:rPr lang="en-US" i="1" dirty="0"/>
              <a:t> </a:t>
            </a:r>
            <a:r>
              <a:rPr lang="en-US" i="1" dirty="0" smtClean="0"/>
              <a:t> 806/281-5890</a:t>
            </a:r>
            <a:endParaRPr lang="en-US" i="1" dirty="0"/>
          </a:p>
        </p:txBody>
      </p:sp>
    </p:spTree>
    <p:extLst>
      <p:ext uri="{BB962C8B-B14F-4D97-AF65-F5344CB8AC3E}">
        <p14:creationId xmlns:p14="http://schemas.microsoft.com/office/powerpoint/2010/main" val="1976875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Tips to communicating with Millennial (or Gen Y) parents…</a:t>
            </a:r>
            <a:endParaRPr lang="en-US" b="1" dirty="0"/>
          </a:p>
        </p:txBody>
      </p:sp>
      <p:sp>
        <p:nvSpPr>
          <p:cNvPr id="3" name="Content Placeholder 2"/>
          <p:cNvSpPr>
            <a:spLocks noGrp="1"/>
          </p:cNvSpPr>
          <p:nvPr>
            <p:ph idx="1"/>
          </p:nvPr>
        </p:nvSpPr>
        <p:spPr>
          <a:xfrm>
            <a:off x="457200" y="2249424"/>
            <a:ext cx="6019800" cy="4325112"/>
          </a:xfrm>
        </p:spPr>
        <p:txBody>
          <a:bodyPr/>
          <a:lstStyle/>
          <a:p>
            <a:r>
              <a:rPr lang="en-US" dirty="0" smtClean="0"/>
              <a:t>Set clear expectations</a:t>
            </a:r>
          </a:p>
          <a:p>
            <a:r>
              <a:rPr lang="en-US" dirty="0" smtClean="0"/>
              <a:t>Be sensitive to parents’ views</a:t>
            </a:r>
          </a:p>
          <a:p>
            <a:r>
              <a:rPr lang="en-US" dirty="0" smtClean="0"/>
              <a:t>Be proactive</a:t>
            </a:r>
          </a:p>
          <a:p>
            <a:r>
              <a:rPr lang="en-US" dirty="0" smtClean="0"/>
              <a:t>Use examples and evidence</a:t>
            </a:r>
          </a:p>
          <a:p>
            <a:r>
              <a:rPr lang="en-US" dirty="0" smtClean="0"/>
              <a:t>Separate the student from the behavior</a:t>
            </a:r>
          </a:p>
          <a:p>
            <a:r>
              <a:rPr lang="en-US" dirty="0" smtClean="0"/>
              <a:t>Don’t promise what you can’t deliver</a:t>
            </a:r>
          </a:p>
          <a:p>
            <a:r>
              <a:rPr lang="en-US" dirty="0" smtClean="0"/>
              <a:t>Take time to answer questions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19800" y="2362200"/>
            <a:ext cx="2952750" cy="3810000"/>
          </a:xfrm>
          <a:prstGeom prst="rect">
            <a:avLst/>
          </a:prstGeom>
        </p:spPr>
      </p:pic>
    </p:spTree>
    <p:extLst>
      <p:ext uri="{BB962C8B-B14F-4D97-AF65-F5344CB8AC3E}">
        <p14:creationId xmlns:p14="http://schemas.microsoft.com/office/powerpoint/2010/main" val="4045684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Websites</a:t>
            </a:r>
            <a:endParaRPr lang="en-US" b="1" dirty="0"/>
          </a:p>
        </p:txBody>
      </p:sp>
      <p:sp>
        <p:nvSpPr>
          <p:cNvPr id="3" name="Content Placeholder 2"/>
          <p:cNvSpPr>
            <a:spLocks noGrp="1"/>
          </p:cNvSpPr>
          <p:nvPr>
            <p:ph idx="1"/>
          </p:nvPr>
        </p:nvSpPr>
        <p:spPr>
          <a:xfrm>
            <a:off x="457200" y="2249424"/>
            <a:ext cx="4114800" cy="4325112"/>
          </a:xfrm>
        </p:spPr>
        <p:txBody>
          <a:bodyPr>
            <a:normAutofit fontScale="92500" lnSpcReduction="10000"/>
          </a:bodyPr>
          <a:lstStyle/>
          <a:p>
            <a:r>
              <a:rPr lang="en-US" sz="1600" dirty="0"/>
              <a:t>Don’t forget to update the calendar regularly to drive parents and students back to your website for the latest news and information. </a:t>
            </a:r>
            <a:endParaRPr lang="en-US" sz="1600" dirty="0" smtClean="0"/>
          </a:p>
          <a:p>
            <a:pPr marL="109728" indent="0">
              <a:buNone/>
            </a:pPr>
            <a:endParaRPr lang="en-US" sz="1600" dirty="0" smtClean="0"/>
          </a:p>
          <a:p>
            <a:r>
              <a:rPr lang="en-US" sz="1600" dirty="0"/>
              <a:t>Access to a list of teacher, administration and faculty email addresses is essential for open parent communication and relationship-building. The more engaged parents are, the more connected students will likely feel to their school and community</a:t>
            </a:r>
            <a:r>
              <a:rPr lang="en-US" sz="1600" dirty="0" smtClean="0"/>
              <a:t>.</a:t>
            </a:r>
          </a:p>
          <a:p>
            <a:pPr marL="109728" indent="0">
              <a:buNone/>
            </a:pPr>
            <a:endParaRPr lang="en-US" sz="1600" dirty="0" smtClean="0"/>
          </a:p>
          <a:p>
            <a:r>
              <a:rPr lang="en-US" sz="1600" dirty="0" smtClean="0"/>
              <a:t>Explore </a:t>
            </a:r>
            <a:r>
              <a:rPr lang="en-US" sz="1600" dirty="0"/>
              <a:t>interactive tools that drive parents and students to your site frequently, improve operational efficiencies, and foster community involvement and student, parent and teacher interaction.</a:t>
            </a:r>
            <a:endParaRPr lang="en-US" sz="16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2667000"/>
            <a:ext cx="3962400"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1179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E-Mails</a:t>
            </a:r>
            <a:endParaRPr lang="en-US" b="1" dirty="0"/>
          </a:p>
        </p:txBody>
      </p:sp>
      <p:sp>
        <p:nvSpPr>
          <p:cNvPr id="3" name="Content Placeholder 2"/>
          <p:cNvSpPr>
            <a:spLocks noGrp="1"/>
          </p:cNvSpPr>
          <p:nvPr>
            <p:ph idx="1"/>
          </p:nvPr>
        </p:nvSpPr>
        <p:spPr/>
        <p:txBody>
          <a:bodyPr/>
          <a:lstStyle/>
          <a:p>
            <a:r>
              <a:rPr lang="en-US" dirty="0" smtClean="0"/>
              <a:t>Quick and easy</a:t>
            </a:r>
          </a:p>
          <a:p>
            <a:endParaRPr lang="en-US" dirty="0"/>
          </a:p>
          <a:p>
            <a:r>
              <a:rPr lang="en-US" dirty="0" smtClean="0"/>
              <a:t>Easy for a parent to respond</a:t>
            </a:r>
          </a:p>
          <a:p>
            <a:endParaRPr lang="en-US" dirty="0"/>
          </a:p>
          <a:p>
            <a:r>
              <a:rPr lang="en-US" dirty="0" smtClean="0"/>
              <a:t>Allows families to know about free local events</a:t>
            </a:r>
          </a:p>
          <a:p>
            <a:pPr lvl="1"/>
            <a:r>
              <a:rPr lang="en-US" dirty="0" smtClean="0"/>
              <a:t>“Green” newsletters</a:t>
            </a:r>
          </a:p>
          <a:p>
            <a:endParaRPr lang="en-US" dirty="0"/>
          </a:p>
          <a:p>
            <a:r>
              <a:rPr lang="en-US" dirty="0" smtClean="0"/>
              <a:t>Documentation is made easy and electronic</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1177780"/>
            <a:ext cx="2278380" cy="2278380"/>
          </a:xfrm>
          <a:prstGeom prst="rect">
            <a:avLst/>
          </a:prstGeom>
        </p:spPr>
      </p:pic>
    </p:spTree>
    <p:extLst>
      <p:ext uri="{BB962C8B-B14F-4D97-AF65-F5344CB8AC3E}">
        <p14:creationId xmlns:p14="http://schemas.microsoft.com/office/powerpoint/2010/main" val="708087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25846"/>
            <a:ext cx="8229600" cy="1066800"/>
          </a:xfrm>
        </p:spPr>
        <p:txBody>
          <a:bodyPr/>
          <a:lstStyle/>
          <a:p>
            <a:r>
              <a:rPr lang="en-US" b="1" dirty="0" smtClean="0"/>
              <a:t>Google Calendar</a:t>
            </a:r>
            <a:endParaRPr lang="en-US" b="1" dirty="0"/>
          </a:p>
        </p:txBody>
      </p:sp>
      <p:sp>
        <p:nvSpPr>
          <p:cNvPr id="3" name="Content Placeholder 2"/>
          <p:cNvSpPr>
            <a:spLocks noGrp="1"/>
          </p:cNvSpPr>
          <p:nvPr>
            <p:ph idx="1"/>
          </p:nvPr>
        </p:nvSpPr>
        <p:spPr>
          <a:xfrm>
            <a:off x="457200" y="2249424"/>
            <a:ext cx="4724400" cy="4325112"/>
          </a:xfrm>
        </p:spPr>
        <p:txBody>
          <a:bodyPr/>
          <a:lstStyle/>
          <a:p>
            <a:r>
              <a:rPr lang="en-US" dirty="0" smtClean="0"/>
              <a:t>Very easy to update</a:t>
            </a:r>
          </a:p>
          <a:p>
            <a:endParaRPr lang="en-US" dirty="0"/>
          </a:p>
          <a:p>
            <a:r>
              <a:rPr lang="en-US" dirty="0" smtClean="0"/>
              <a:t>Many privacy options</a:t>
            </a:r>
          </a:p>
          <a:p>
            <a:endParaRPr lang="en-US" dirty="0"/>
          </a:p>
          <a:p>
            <a:r>
              <a:rPr lang="en-US" dirty="0" smtClean="0"/>
              <a:t>Easy customizable</a:t>
            </a:r>
          </a:p>
          <a:p>
            <a:endParaRPr lang="en-US" dirty="0"/>
          </a:p>
          <a:p>
            <a:r>
              <a:rPr lang="en-US" dirty="0" smtClean="0"/>
              <a:t>Can be added to wiki, blog or webpages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914400"/>
            <a:ext cx="3657600" cy="10096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2208" y="2133600"/>
            <a:ext cx="3524250" cy="4419600"/>
          </a:xfrm>
          <a:prstGeom prst="rect">
            <a:avLst/>
          </a:prstGeom>
        </p:spPr>
      </p:pic>
    </p:spTree>
    <p:extLst>
      <p:ext uri="{BB962C8B-B14F-4D97-AF65-F5344CB8AC3E}">
        <p14:creationId xmlns:p14="http://schemas.microsoft.com/office/powerpoint/2010/main" val="2113851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District/Campus/Classroom Blog</a:t>
            </a:r>
            <a:endParaRPr lang="en-US" b="1" dirty="0"/>
          </a:p>
        </p:txBody>
      </p:sp>
      <p:sp>
        <p:nvSpPr>
          <p:cNvPr id="3" name="Content Placeholder 2"/>
          <p:cNvSpPr>
            <a:spLocks noGrp="1"/>
          </p:cNvSpPr>
          <p:nvPr>
            <p:ph idx="1"/>
          </p:nvPr>
        </p:nvSpPr>
        <p:spPr>
          <a:xfrm>
            <a:off x="457200" y="2249424"/>
            <a:ext cx="5867400" cy="4325112"/>
          </a:xfrm>
        </p:spPr>
        <p:txBody>
          <a:bodyPr/>
          <a:lstStyle/>
          <a:p>
            <a:r>
              <a:rPr lang="en-US" dirty="0" smtClean="0"/>
              <a:t>Works like an online journal</a:t>
            </a:r>
          </a:p>
          <a:p>
            <a:endParaRPr lang="en-US" dirty="0"/>
          </a:p>
          <a:p>
            <a:r>
              <a:rPr lang="en-US" dirty="0" smtClean="0"/>
              <a:t>Easy to add to and update</a:t>
            </a:r>
          </a:p>
          <a:p>
            <a:endParaRPr lang="en-US" dirty="0"/>
          </a:p>
          <a:p>
            <a:r>
              <a:rPr lang="en-US" dirty="0" smtClean="0"/>
              <a:t>Students/parents can leave comments</a:t>
            </a:r>
          </a:p>
          <a:p>
            <a:endParaRPr lang="en-US" dirty="0"/>
          </a:p>
          <a:p>
            <a:r>
              <a:rPr lang="en-US" dirty="0" smtClean="0"/>
              <a:t>Post links, videos, pictures…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0" y="2590800"/>
            <a:ext cx="2514600" cy="2514600"/>
          </a:xfrm>
          <a:prstGeom prst="rect">
            <a:avLst/>
          </a:prstGeom>
        </p:spPr>
      </p:pic>
    </p:spTree>
    <p:extLst>
      <p:ext uri="{BB962C8B-B14F-4D97-AF65-F5344CB8AC3E}">
        <p14:creationId xmlns:p14="http://schemas.microsoft.com/office/powerpoint/2010/main" val="472384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Online Surveys</a:t>
            </a:r>
            <a:endParaRPr lang="en-US" b="1" dirty="0"/>
          </a:p>
        </p:txBody>
      </p:sp>
      <p:sp>
        <p:nvSpPr>
          <p:cNvPr id="3" name="Content Placeholder 2"/>
          <p:cNvSpPr>
            <a:spLocks noGrp="1"/>
          </p:cNvSpPr>
          <p:nvPr>
            <p:ph idx="1"/>
          </p:nvPr>
        </p:nvSpPr>
        <p:spPr/>
        <p:txBody>
          <a:bodyPr/>
          <a:lstStyle/>
          <a:p>
            <a:r>
              <a:rPr lang="en-US" dirty="0" smtClean="0"/>
              <a:t>Keep apprised of parent opinions</a:t>
            </a:r>
          </a:p>
          <a:p>
            <a:endParaRPr lang="en-US" dirty="0"/>
          </a:p>
          <a:p>
            <a:r>
              <a:rPr lang="en-US" dirty="0" smtClean="0"/>
              <a:t>Find out the best time to organize events</a:t>
            </a:r>
          </a:p>
          <a:p>
            <a:endParaRPr lang="en-US" dirty="0"/>
          </a:p>
          <a:p>
            <a:r>
              <a:rPr lang="en-US" dirty="0" smtClean="0"/>
              <a:t>Gather cultural information from your families to plan classroom celebrations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512" y="609601"/>
            <a:ext cx="2401802" cy="1600200"/>
          </a:xfrm>
          <a:prstGeom prst="rect">
            <a:avLst/>
          </a:prstGeom>
        </p:spPr>
      </p:pic>
    </p:spTree>
    <p:extLst>
      <p:ext uri="{BB962C8B-B14F-4D97-AF65-F5344CB8AC3E}">
        <p14:creationId xmlns:p14="http://schemas.microsoft.com/office/powerpoint/2010/main" val="1490213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Twitter…Tweet Parents!</a:t>
            </a:r>
            <a:endParaRPr lang="en-US" b="1" dirty="0"/>
          </a:p>
        </p:txBody>
      </p:sp>
      <p:sp>
        <p:nvSpPr>
          <p:cNvPr id="3" name="Content Placeholder 2"/>
          <p:cNvSpPr>
            <a:spLocks noGrp="1"/>
          </p:cNvSpPr>
          <p:nvPr>
            <p:ph idx="1"/>
          </p:nvPr>
        </p:nvSpPr>
        <p:spPr>
          <a:xfrm>
            <a:off x="457200" y="2249424"/>
            <a:ext cx="3962400" cy="4325112"/>
          </a:xfrm>
        </p:spPr>
        <p:txBody>
          <a:bodyPr/>
          <a:lstStyle/>
          <a:p>
            <a:r>
              <a:rPr lang="en-US" dirty="0" smtClean="0"/>
              <a:t>Very quick, easy updating</a:t>
            </a:r>
          </a:p>
          <a:p>
            <a:r>
              <a:rPr lang="en-US" dirty="0" smtClean="0"/>
              <a:t>Add Twitter “widget” application to website, wiki or blog</a:t>
            </a:r>
          </a:p>
          <a:p>
            <a:r>
              <a:rPr lang="en-US" dirty="0" smtClean="0"/>
              <a:t>Families can view tweets on their mobile devices</a:t>
            </a:r>
          </a:p>
          <a:p>
            <a:pPr marL="109728"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96" y="533400"/>
            <a:ext cx="1604313" cy="160020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533400"/>
            <a:ext cx="1604313" cy="1600200"/>
          </a:xfrm>
          <a:prstGeom prst="rect">
            <a:avLst/>
          </a:prstGeom>
        </p:spPr>
      </p:pic>
    </p:spTree>
    <p:extLst>
      <p:ext uri="{BB962C8B-B14F-4D97-AF65-F5344CB8AC3E}">
        <p14:creationId xmlns:p14="http://schemas.microsoft.com/office/powerpoint/2010/main" val="14734798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Facebook!</a:t>
            </a:r>
            <a:endParaRPr lang="en-US" b="1" dirty="0"/>
          </a:p>
        </p:txBody>
      </p:sp>
      <p:sp>
        <p:nvSpPr>
          <p:cNvPr id="3" name="Content Placeholder 2"/>
          <p:cNvSpPr>
            <a:spLocks noGrp="1"/>
          </p:cNvSpPr>
          <p:nvPr>
            <p:ph idx="1"/>
          </p:nvPr>
        </p:nvSpPr>
        <p:spPr/>
        <p:txBody>
          <a:bodyPr>
            <a:normAutofit lnSpcReduction="10000"/>
          </a:bodyPr>
          <a:lstStyle/>
          <a:p>
            <a:r>
              <a:rPr lang="en-US" dirty="0"/>
              <a:t>Many parents are already on Facebook, so it makes sense to communicate with them on a </a:t>
            </a:r>
            <a:r>
              <a:rPr lang="en-US" dirty="0" smtClean="0"/>
              <a:t>platform </a:t>
            </a:r>
            <a:r>
              <a:rPr lang="en-US" dirty="0"/>
              <a:t>with which they are already familiar</a:t>
            </a:r>
            <a:r>
              <a:rPr lang="en-US" dirty="0" smtClean="0"/>
              <a:t>.</a:t>
            </a:r>
          </a:p>
          <a:p>
            <a:pPr marL="109728" indent="0">
              <a:buNone/>
            </a:pPr>
            <a:endParaRPr lang="en-US" dirty="0" smtClean="0"/>
          </a:p>
          <a:p>
            <a:r>
              <a:rPr lang="en-US" dirty="0"/>
              <a:t>Facebook allows you to share class news and </a:t>
            </a:r>
            <a:r>
              <a:rPr lang="en-US" dirty="0" smtClean="0"/>
              <a:t>information </a:t>
            </a:r>
            <a:r>
              <a:rPr lang="en-US" dirty="0"/>
              <a:t>with the parents of your students. </a:t>
            </a:r>
            <a:endParaRPr lang="en-US" dirty="0" smtClean="0"/>
          </a:p>
          <a:p>
            <a:endParaRPr lang="en-US" dirty="0"/>
          </a:p>
          <a:p>
            <a:r>
              <a:rPr lang="en-US" dirty="0"/>
              <a:t>Parents who might be uncomfortable asking questions in person might feel more at home when using this medium.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533400"/>
            <a:ext cx="1611630" cy="1607166"/>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2800" y="628549"/>
            <a:ext cx="1611630" cy="1607166"/>
          </a:xfrm>
          <a:prstGeom prst="rect">
            <a:avLst/>
          </a:prstGeom>
        </p:spPr>
      </p:pic>
    </p:spTree>
    <p:extLst>
      <p:ext uri="{BB962C8B-B14F-4D97-AF65-F5344CB8AC3E}">
        <p14:creationId xmlns:p14="http://schemas.microsoft.com/office/powerpoint/2010/main" val="41756373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Barriers to Parental Involvement</a:t>
            </a:r>
            <a:endParaRPr lang="en-US" b="1" dirty="0"/>
          </a:p>
        </p:txBody>
      </p:sp>
      <p:sp>
        <p:nvSpPr>
          <p:cNvPr id="3" name="Content Placeholder 2"/>
          <p:cNvSpPr>
            <a:spLocks noGrp="1"/>
          </p:cNvSpPr>
          <p:nvPr>
            <p:ph idx="1"/>
          </p:nvPr>
        </p:nvSpPr>
        <p:spPr/>
        <p:txBody>
          <a:bodyPr/>
          <a:lstStyle/>
          <a:p>
            <a:r>
              <a:rPr lang="en-US" dirty="0" smtClean="0"/>
              <a:t>The most recent research on effective parental involvement shows that numerous barriers to involvement exist for both schools and families.  Some barriers are created by limited resources, while others originate from the beliefs, perceptions and attitudes of families and school staff.</a:t>
            </a:r>
          </a:p>
          <a:p>
            <a:pPr marL="109728" indent="0">
              <a:buNone/>
            </a:pPr>
            <a:endParaRPr lang="en-US" dirty="0"/>
          </a:p>
          <a:p>
            <a:pPr marL="109728" indent="0">
              <a:buNone/>
            </a:pPr>
            <a:endParaRPr lang="en-US" dirty="0" smtClean="0"/>
          </a:p>
          <a:p>
            <a:pPr marL="109728" indent="0">
              <a:buNone/>
            </a:pPr>
            <a:r>
              <a:rPr lang="en-US" sz="1200" dirty="0" smtClean="0"/>
              <a:t>	</a:t>
            </a:r>
            <a:r>
              <a:rPr lang="en-US" sz="1200" i="1" dirty="0" smtClean="0"/>
              <a:t>(</a:t>
            </a:r>
            <a:r>
              <a:rPr lang="en-US" sz="1200" i="1" dirty="0" err="1" smtClean="0"/>
              <a:t>Liontos</a:t>
            </a:r>
            <a:r>
              <a:rPr lang="en-US" sz="1200" i="1" dirty="0" smtClean="0"/>
              <a:t>, 2012)</a:t>
            </a:r>
            <a:endParaRPr lang="en-US" sz="1200" i="1" dirty="0"/>
          </a:p>
        </p:txBody>
      </p:sp>
    </p:spTree>
    <p:extLst>
      <p:ext uri="{BB962C8B-B14F-4D97-AF65-F5344CB8AC3E}">
        <p14:creationId xmlns:p14="http://schemas.microsoft.com/office/powerpoint/2010/main" val="3995895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The most common barriers to family involvement include:</a:t>
            </a:r>
            <a:endParaRPr lang="en-US" b="1" dirty="0"/>
          </a:p>
        </p:txBody>
      </p:sp>
      <p:sp>
        <p:nvSpPr>
          <p:cNvPr id="3" name="Content Placeholder 2"/>
          <p:cNvSpPr>
            <a:spLocks noGrp="1"/>
          </p:cNvSpPr>
          <p:nvPr>
            <p:ph idx="1"/>
          </p:nvPr>
        </p:nvSpPr>
        <p:spPr/>
        <p:txBody>
          <a:bodyPr>
            <a:normAutofit lnSpcReduction="10000"/>
          </a:bodyPr>
          <a:lstStyle/>
          <a:p>
            <a:r>
              <a:rPr lang="en-US" sz="1800" dirty="0" smtClean="0"/>
              <a:t>Lack of teacher time.</a:t>
            </a:r>
          </a:p>
          <a:p>
            <a:pPr marL="109728" indent="0">
              <a:buNone/>
            </a:pPr>
            <a:endParaRPr lang="en-US" sz="1800" dirty="0" smtClean="0"/>
          </a:p>
          <a:p>
            <a:r>
              <a:rPr lang="en-US" sz="1800" dirty="0" smtClean="0"/>
              <a:t>Educator’s misperceptions of parents’ abilities.</a:t>
            </a:r>
          </a:p>
          <a:p>
            <a:pPr marL="109728" indent="0">
              <a:buNone/>
            </a:pPr>
            <a:endParaRPr lang="en-US" sz="1800" dirty="0" smtClean="0"/>
          </a:p>
          <a:p>
            <a:r>
              <a:rPr lang="en-US" sz="1800" dirty="0" smtClean="0"/>
              <a:t>Lack of understanding of parents’ communication styles.</a:t>
            </a:r>
          </a:p>
          <a:p>
            <a:pPr marL="109728" indent="0">
              <a:buNone/>
            </a:pPr>
            <a:endParaRPr lang="en-US" sz="1800" dirty="0" smtClean="0"/>
          </a:p>
          <a:p>
            <a:r>
              <a:rPr lang="en-US" sz="1800" dirty="0" smtClean="0"/>
              <a:t>Family mobility, limited family resources, such as transportation and child care.</a:t>
            </a:r>
          </a:p>
          <a:p>
            <a:pPr marL="109728" indent="0">
              <a:buNone/>
            </a:pPr>
            <a:endParaRPr lang="en-US" sz="1800" dirty="0" smtClean="0"/>
          </a:p>
          <a:p>
            <a:r>
              <a:rPr lang="en-US" sz="1800" dirty="0" smtClean="0"/>
              <a:t>Parents’ lack of comfort and vested interest in the school along with tension in relationships between parents and teachers.</a:t>
            </a:r>
          </a:p>
          <a:p>
            <a:pPr marL="109728" indent="0">
              <a:buNone/>
            </a:pPr>
            <a:endParaRPr lang="en-US" sz="1800" dirty="0" smtClean="0"/>
          </a:p>
          <a:p>
            <a:r>
              <a:rPr lang="en-US" sz="1800" dirty="0" smtClean="0"/>
              <a:t>Difficulties of involvement in the upper grades.</a:t>
            </a:r>
          </a:p>
          <a:p>
            <a:endParaRPr lang="en-US" sz="1800" dirty="0"/>
          </a:p>
          <a:p>
            <a:pPr marL="109728" indent="0">
              <a:buNone/>
            </a:pPr>
            <a:r>
              <a:rPr lang="en-US" sz="1100" dirty="0" smtClean="0"/>
              <a:t>	</a:t>
            </a:r>
            <a:r>
              <a:rPr lang="en-US" sz="1100" i="1" dirty="0" smtClean="0"/>
              <a:t>(Jones, 2001; Baker, 2000; </a:t>
            </a:r>
            <a:r>
              <a:rPr lang="en-US" sz="1100" i="1" dirty="0" err="1" smtClean="0"/>
              <a:t>Caplan</a:t>
            </a:r>
            <a:r>
              <a:rPr lang="en-US" sz="1100" i="1" dirty="0" smtClean="0"/>
              <a:t>, 2000; American Association of School Administrators, 1998; </a:t>
            </a:r>
            <a:r>
              <a:rPr lang="en-US" sz="1100" i="1" dirty="0" err="1" smtClean="0"/>
              <a:t>Liontos</a:t>
            </a:r>
            <a:r>
              <a:rPr lang="en-US" sz="1100" i="1" dirty="0" smtClean="0"/>
              <a:t> 1992)</a:t>
            </a:r>
            <a:endParaRPr lang="en-US" sz="1100" i="1" dirty="0"/>
          </a:p>
        </p:txBody>
      </p:sp>
    </p:spTree>
    <p:extLst>
      <p:ext uri="{BB962C8B-B14F-4D97-AF65-F5344CB8AC3E}">
        <p14:creationId xmlns:p14="http://schemas.microsoft.com/office/powerpoint/2010/main" val="2304178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t>Additionally, family involvement programs are often not fully implemented because:</a:t>
            </a:r>
            <a:endParaRPr lang="en-US" sz="2800" b="1" dirty="0"/>
          </a:p>
        </p:txBody>
      </p:sp>
      <p:sp>
        <p:nvSpPr>
          <p:cNvPr id="3" name="Content Placeholder 2"/>
          <p:cNvSpPr>
            <a:spLocks noGrp="1"/>
          </p:cNvSpPr>
          <p:nvPr>
            <p:ph idx="1"/>
          </p:nvPr>
        </p:nvSpPr>
        <p:spPr/>
        <p:txBody>
          <a:bodyPr>
            <a:normAutofit fontScale="77500" lnSpcReduction="20000"/>
          </a:bodyPr>
          <a:lstStyle/>
          <a:p>
            <a:r>
              <a:rPr lang="en-US" dirty="0" smtClean="0"/>
              <a:t>School staff had not been trained to work with families.</a:t>
            </a:r>
          </a:p>
          <a:p>
            <a:endParaRPr lang="en-US" dirty="0"/>
          </a:p>
          <a:p>
            <a:r>
              <a:rPr lang="en-US" dirty="0" smtClean="0"/>
              <a:t>Administrators and teachers worried that increased family involvement would add to their already busy schedules.</a:t>
            </a:r>
          </a:p>
          <a:p>
            <a:endParaRPr lang="en-US" dirty="0"/>
          </a:p>
          <a:p>
            <a:r>
              <a:rPr lang="en-US" dirty="0" smtClean="0"/>
              <a:t>Educators were concerned that closer relationships with families would mean giving up power and decision-making.</a:t>
            </a:r>
          </a:p>
          <a:p>
            <a:endParaRPr lang="en-US" dirty="0"/>
          </a:p>
          <a:p>
            <a:r>
              <a:rPr lang="en-US" dirty="0" smtClean="0"/>
              <a:t>Families were not sure how far they could go in making suggestions or asking questions; they worried that children would be punished for their parents’ actions by a teacher or principal who was </a:t>
            </a:r>
            <a:r>
              <a:rPr lang="en-US" i="1" dirty="0" smtClean="0"/>
              <a:t>annoyed</a:t>
            </a:r>
            <a:r>
              <a:rPr lang="en-US" dirty="0" smtClean="0"/>
              <a:t> or </a:t>
            </a:r>
            <a:r>
              <a:rPr lang="en-US" i="1" dirty="0" smtClean="0"/>
              <a:t>threatened</a:t>
            </a:r>
            <a:r>
              <a:rPr lang="en-US" dirty="0" smtClean="0"/>
              <a:t> by the parent.</a:t>
            </a:r>
            <a:endParaRPr lang="en-US" dirty="0"/>
          </a:p>
        </p:txBody>
      </p:sp>
    </p:spTree>
    <p:extLst>
      <p:ext uri="{BB962C8B-B14F-4D97-AF65-F5344CB8AC3E}">
        <p14:creationId xmlns:p14="http://schemas.microsoft.com/office/powerpoint/2010/main" val="3938768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“We follow the law…”</a:t>
            </a:r>
            <a:endParaRPr lang="en-US" b="1" dirty="0"/>
          </a:p>
        </p:txBody>
      </p:sp>
      <p:sp>
        <p:nvSpPr>
          <p:cNvPr id="3" name="Content Placeholder 2"/>
          <p:cNvSpPr>
            <a:spLocks noGrp="1"/>
          </p:cNvSpPr>
          <p:nvPr>
            <p:ph idx="1"/>
          </p:nvPr>
        </p:nvSpPr>
        <p:spPr/>
        <p:txBody>
          <a:bodyPr/>
          <a:lstStyle/>
          <a:p>
            <a:r>
              <a:rPr lang="en-US" dirty="0" smtClean="0"/>
              <a:t>Based on research and survey results:</a:t>
            </a:r>
          </a:p>
          <a:p>
            <a:endParaRPr lang="en-US" dirty="0"/>
          </a:p>
          <a:p>
            <a:pPr lvl="1"/>
            <a:r>
              <a:rPr lang="en-US" sz="1800" dirty="0" smtClean="0"/>
              <a:t>Current parent involvement provisions of the law are solid and ambitious</a:t>
            </a:r>
          </a:p>
          <a:p>
            <a:pPr marL="411480" lvl="1" indent="0">
              <a:buNone/>
            </a:pPr>
            <a:endParaRPr lang="en-US" sz="1800" dirty="0" smtClean="0"/>
          </a:p>
          <a:p>
            <a:pPr lvl="1"/>
            <a:r>
              <a:rPr lang="en-US" sz="1800" dirty="0" smtClean="0"/>
              <a:t>Parent involvement has fallen to the bottom of the list of NCLB requirements, though it is integral to the success of the law and of students and schools.</a:t>
            </a:r>
          </a:p>
          <a:p>
            <a:pPr marL="411480" lvl="1" indent="0">
              <a:buNone/>
            </a:pPr>
            <a:endParaRPr lang="en-US" sz="1800" dirty="0" smtClean="0"/>
          </a:p>
          <a:p>
            <a:pPr lvl="1"/>
            <a:r>
              <a:rPr lang="en-US" sz="1800" dirty="0" smtClean="0"/>
              <a:t>Data reports are distributed, but they are often confusing and overwhelming.</a:t>
            </a:r>
            <a:endParaRPr lang="en-US" sz="1800" dirty="0"/>
          </a:p>
        </p:txBody>
      </p:sp>
      <p:pic>
        <p:nvPicPr>
          <p:cNvPr id="2050" name="Picture 2" descr="C:\Users\frodriguez\AppData\Local\Microsoft\Windows\Temporary Internet Files\Content.IE5\Z687LT8N\MC90038718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8730" y="914400"/>
            <a:ext cx="1709159"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848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Effective strategies to increase parental involvement</a:t>
            </a:r>
            <a:endParaRPr lang="en-US" b="1" dirty="0"/>
          </a:p>
        </p:txBody>
      </p:sp>
      <p:sp>
        <p:nvSpPr>
          <p:cNvPr id="3" name="Content Placeholder 2"/>
          <p:cNvSpPr>
            <a:spLocks noGrp="1"/>
          </p:cNvSpPr>
          <p:nvPr>
            <p:ph idx="1"/>
          </p:nvPr>
        </p:nvSpPr>
        <p:spPr/>
        <p:txBody>
          <a:bodyPr/>
          <a:lstStyle/>
          <a:p>
            <a:r>
              <a:rPr lang="en-US" dirty="0" smtClean="0"/>
              <a:t>Welcome families into the school.</a:t>
            </a:r>
          </a:p>
          <a:p>
            <a:pPr lvl="1"/>
            <a:r>
              <a:rPr lang="en-US" dirty="0" smtClean="0"/>
              <a:t>Foster a climate of mutual respect and trust.</a:t>
            </a:r>
          </a:p>
          <a:p>
            <a:endParaRPr lang="en-US" dirty="0"/>
          </a:p>
          <a:p>
            <a:r>
              <a:rPr lang="en-US" dirty="0" smtClean="0"/>
              <a:t>Tailor programs and correspondence to schools’ specific needs and be respectful of diversity</a:t>
            </a:r>
          </a:p>
          <a:p>
            <a:endParaRPr lang="en-US" dirty="0"/>
          </a:p>
          <a:p>
            <a:r>
              <a:rPr lang="en-US" b="1" u="sng" dirty="0" smtClean="0">
                <a:solidFill>
                  <a:srgbClr val="002060"/>
                </a:solidFill>
              </a:rPr>
              <a:t>Engage in two-way, regular communication with families.</a:t>
            </a:r>
          </a:p>
          <a:p>
            <a:endParaRPr lang="en-US" dirty="0"/>
          </a:p>
          <a:p>
            <a:pPr marL="109728" indent="0" algn="ctr">
              <a:buNone/>
            </a:pPr>
            <a:r>
              <a:rPr lang="en-US" sz="1000" i="1" dirty="0" smtClean="0"/>
              <a:t>(Blazer &amp; Drake 2000)</a:t>
            </a:r>
            <a:endParaRPr lang="en-US" sz="1000" i="1" dirty="0"/>
          </a:p>
        </p:txBody>
      </p:sp>
    </p:spTree>
    <p:extLst>
      <p:ext uri="{BB962C8B-B14F-4D97-AF65-F5344CB8AC3E}">
        <p14:creationId xmlns:p14="http://schemas.microsoft.com/office/powerpoint/2010/main" val="2035413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Research clearly identifies certain types of parental involvement  and specific strategies as effective in supporting student learning.</a:t>
            </a:r>
            <a:endParaRPr lang="en-US" sz="2400" b="1"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sz="2400" dirty="0" smtClean="0"/>
              <a:t>Increasing the number of contacts between the school and the parent does stimulate parental engagement.</a:t>
            </a:r>
          </a:p>
          <a:p>
            <a:endParaRPr lang="en-US" sz="2400" dirty="0"/>
          </a:p>
          <a:p>
            <a:r>
              <a:rPr lang="en-US" sz="2400" dirty="0" smtClean="0"/>
              <a:t>Studies find that increased school-initiated contact resulted in reciprocal parent contacts.</a:t>
            </a:r>
            <a:endParaRPr lang="en-US" sz="2400" dirty="0"/>
          </a:p>
          <a:p>
            <a:pPr lvl="1"/>
            <a:r>
              <a:rPr lang="en-US" sz="2400" dirty="0" smtClean="0"/>
              <a:t>Thus, enhanced school contacts with parents should increase the parents’ contacts with school.</a:t>
            </a:r>
          </a:p>
          <a:p>
            <a:endParaRPr lang="en-US" sz="2400" dirty="0"/>
          </a:p>
          <a:p>
            <a:r>
              <a:rPr lang="en-US" sz="2400" dirty="0" smtClean="0"/>
              <a:t>Creating opportunities to engage parents to a greater degree in school can increase their involvement in the school’s organization structure.</a:t>
            </a:r>
            <a:endParaRPr lang="en-US" sz="2400" dirty="0"/>
          </a:p>
        </p:txBody>
      </p:sp>
    </p:spTree>
    <p:extLst>
      <p:ext uri="{BB962C8B-B14F-4D97-AF65-F5344CB8AC3E}">
        <p14:creationId xmlns:p14="http://schemas.microsoft.com/office/powerpoint/2010/main" val="48973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Communicating</a:t>
            </a:r>
            <a:endParaRPr lang="en-US" b="1" dirty="0"/>
          </a:p>
        </p:txBody>
      </p:sp>
      <p:sp>
        <p:nvSpPr>
          <p:cNvPr id="3" name="Content Placeholder 2"/>
          <p:cNvSpPr>
            <a:spLocks noGrp="1"/>
          </p:cNvSpPr>
          <p:nvPr>
            <p:ph idx="1"/>
          </p:nvPr>
        </p:nvSpPr>
        <p:spPr/>
        <p:txBody>
          <a:bodyPr/>
          <a:lstStyle/>
          <a:p>
            <a:r>
              <a:rPr lang="en-US" dirty="0" smtClean="0"/>
              <a:t>An example goal:  </a:t>
            </a:r>
            <a:r>
              <a:rPr lang="en-US" b="1" u="sng" dirty="0" smtClean="0"/>
              <a:t>design more effective forms</a:t>
            </a:r>
            <a:r>
              <a:rPr lang="en-US" b="1" dirty="0" smtClean="0"/>
              <a:t> </a:t>
            </a:r>
            <a:r>
              <a:rPr lang="en-US" dirty="0" smtClean="0"/>
              <a:t>of school-to-home and home-to-school communications with all families each year about school programs and their children’s progress.</a:t>
            </a:r>
            <a:endParaRPr lang="en-US" dirty="0"/>
          </a:p>
        </p:txBody>
      </p:sp>
    </p:spTree>
    <p:extLst>
      <p:ext uri="{BB962C8B-B14F-4D97-AF65-F5344CB8AC3E}">
        <p14:creationId xmlns:p14="http://schemas.microsoft.com/office/powerpoint/2010/main" val="2286752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Communication for Parents in the 21</a:t>
            </a:r>
            <a:r>
              <a:rPr lang="en-US" b="1" baseline="30000" dirty="0" smtClean="0"/>
              <a:t>st</a:t>
            </a:r>
            <a:r>
              <a:rPr lang="en-US" b="1" dirty="0" smtClean="0"/>
              <a:t> Century…</a:t>
            </a:r>
            <a:endParaRPr lang="en-US" b="1" dirty="0"/>
          </a:p>
        </p:txBody>
      </p:sp>
      <p:sp>
        <p:nvSpPr>
          <p:cNvPr id="3" name="Content Placeholder 2"/>
          <p:cNvSpPr>
            <a:spLocks noGrp="1"/>
          </p:cNvSpPr>
          <p:nvPr>
            <p:ph idx="1"/>
          </p:nvPr>
        </p:nvSpPr>
        <p:spPr/>
        <p:txBody>
          <a:bodyPr>
            <a:normAutofit/>
          </a:bodyPr>
          <a:lstStyle/>
          <a:p>
            <a:endParaRPr lang="en-US" dirty="0" smtClean="0"/>
          </a:p>
          <a:p>
            <a:r>
              <a:rPr lang="en-US" dirty="0" smtClean="0"/>
              <a:t>Parents </a:t>
            </a:r>
            <a:r>
              <a:rPr lang="en-US" b="1" dirty="0" smtClean="0"/>
              <a:t>WANT</a:t>
            </a:r>
            <a:r>
              <a:rPr lang="en-US" dirty="0" smtClean="0"/>
              <a:t> to be </a:t>
            </a:r>
            <a:r>
              <a:rPr lang="en-US" dirty="0"/>
              <a:t>informed!!! </a:t>
            </a:r>
            <a:r>
              <a:rPr lang="en-US" dirty="0" smtClean="0"/>
              <a:t>Parents want </a:t>
            </a:r>
            <a:r>
              <a:rPr lang="en-US" b="1" dirty="0" smtClean="0"/>
              <a:t>INSTANT</a:t>
            </a:r>
            <a:r>
              <a:rPr lang="en-US" dirty="0" smtClean="0"/>
              <a:t> </a:t>
            </a:r>
            <a:r>
              <a:rPr lang="en-US" dirty="0"/>
              <a:t>updates, news, and information about their children's schools.</a:t>
            </a:r>
            <a:endParaRPr lang="en-US" dirty="0" smtClean="0"/>
          </a:p>
          <a:p>
            <a:endParaRPr lang="en-US" dirty="0"/>
          </a:p>
          <a:p>
            <a:r>
              <a:rPr lang="en-US" dirty="0" smtClean="0"/>
              <a:t>Parents are </a:t>
            </a:r>
            <a:r>
              <a:rPr lang="en-US" b="1" dirty="0" smtClean="0"/>
              <a:t>BUSY</a:t>
            </a:r>
            <a:r>
              <a:rPr lang="en-US" dirty="0" smtClean="0"/>
              <a:t>!!!</a:t>
            </a:r>
          </a:p>
          <a:p>
            <a:endParaRPr lang="en-US" dirty="0"/>
          </a:p>
          <a:p>
            <a:r>
              <a:rPr lang="en-US" dirty="0" smtClean="0"/>
              <a:t>Technology just might make your job </a:t>
            </a:r>
            <a:r>
              <a:rPr lang="en-US" b="1" dirty="0" smtClean="0"/>
              <a:t>EASIER</a:t>
            </a:r>
            <a:r>
              <a:rPr lang="en-US" dirty="0" smtClean="0"/>
              <a:t>!!!</a:t>
            </a:r>
            <a:endParaRPr lang="en-US" dirty="0"/>
          </a:p>
        </p:txBody>
      </p:sp>
    </p:spTree>
    <p:extLst>
      <p:ext uri="{BB962C8B-B14F-4D97-AF65-F5344CB8AC3E}">
        <p14:creationId xmlns:p14="http://schemas.microsoft.com/office/powerpoint/2010/main" val="16429446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85</TotalTime>
  <Words>823</Words>
  <Application>Microsoft Office PowerPoint</Application>
  <PresentationFormat>On-screen Show (4:3)</PresentationFormat>
  <Paragraphs>121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vt:lpstr>
      <vt:lpstr>Creating Real Parent Engagement in Our Schools</vt:lpstr>
      <vt:lpstr>Barriers to Parental Involvement</vt:lpstr>
      <vt:lpstr>The most common barriers to family involvement include:</vt:lpstr>
      <vt:lpstr>Additionally, family involvement programs are often not fully implemented because:</vt:lpstr>
      <vt:lpstr>“We follow the law…”</vt:lpstr>
      <vt:lpstr>Effective strategies to increase parental involvement</vt:lpstr>
      <vt:lpstr>Research clearly identifies certain types of parental involvement  and specific strategies as effective in supporting student learning.</vt:lpstr>
      <vt:lpstr>Communicating</vt:lpstr>
      <vt:lpstr>Communication for Parents in the 21st Century…</vt:lpstr>
      <vt:lpstr>Tips to communicating with Millennial (or Gen Y) parents…</vt:lpstr>
      <vt:lpstr>Websites</vt:lpstr>
      <vt:lpstr>E-Mails</vt:lpstr>
      <vt:lpstr>Google Calendar</vt:lpstr>
      <vt:lpstr>District/Campus/Classroom Blog</vt:lpstr>
      <vt:lpstr>Online Surveys</vt:lpstr>
      <vt:lpstr>Twitter…Tweet Parents!</vt:lpstr>
      <vt:lpstr>Facebook!</vt:lpstr>
    </vt:vector>
  </TitlesOfParts>
  <Company>Region 17 ESC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Real Parent Engagement in Our Schools</dc:title>
  <dc:creator>Rodriguez, Francisco</dc:creator>
  <cp:lastModifiedBy>Rodriguez, Francisco</cp:lastModifiedBy>
  <cp:revision>1</cp:revision>
  <dcterms:created xsi:type="dcterms:W3CDTF">2014-08-01T15:03:50Z</dcterms:created>
  <dcterms:modified xsi:type="dcterms:W3CDTF">2014-08-01T16:29:45Z</dcterms:modified>
</cp:coreProperties>
</file>